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2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5D6127-BABC-7C2E-6EA5-854E97A8B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C5B1D1A-ECA4-B3BD-08AF-6F7B83F8D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E134DFB-8489-48ED-3D54-E0EC834F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736-90FF-4477-8D1E-D38F7987D94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3F6A0F-138D-F101-9DD1-CEAB07AB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2B595A-37A5-6034-1ED5-5DB78565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048-19A3-41A0-BA07-D12F9B227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2E6AB4-EED0-3429-C888-F9AD76FE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C5157F0-EDB1-3147-3497-0A34D9C84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2C4EA96-7F59-24C9-742F-789B170C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736-90FF-4477-8D1E-D38F7987D94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4B9BBF-CCF8-2989-B97D-58837975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06CDA8-AEA7-3714-1210-5DF89D47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048-19A3-41A0-BA07-D12F9B227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97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DF0CD96-04E5-10B0-28F4-8D4D040F2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80EDF8-593F-EA93-0C37-61160F665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3F1C838-C4C5-0D10-D8E5-6AA95D9B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736-90FF-4477-8D1E-D38F7987D94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5A4BF-59FB-5BBF-9759-B6E84B81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11130B9-C3B8-DBA1-0304-8BB24F8C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048-19A3-41A0-BA07-D12F9B227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17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3EE035-3CCF-30E1-A914-CDDC06D4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EB8A14-6D36-8C7D-7D43-154714569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CB8D5F-11DB-3DC0-58FF-DF473EEC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736-90FF-4477-8D1E-D38F7987D94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BC3C5C4-FFD8-D9E5-851C-2B9EA612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AA8F55C-0A02-C8DB-704E-F85C77C6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048-19A3-41A0-BA07-D12F9B227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59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576E78-B3DC-B246-62FC-34D1E4B3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975479D-E22E-B627-CEDC-A5CA7F8E1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B967E5-28A4-B49A-2209-68672BCC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736-90FF-4477-8D1E-D38F7987D94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F2D83FA-0211-961C-A100-4BC7510E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43E24BA-E538-CA81-6896-9C2897AA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048-19A3-41A0-BA07-D12F9B227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29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CDEAC1-A109-FAD8-F052-F1FBA50F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B4E674-FD1B-78A5-05A3-B87B4F43C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655D526-97CC-B0CF-3E6C-AA7BFC745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ED6524B-C1C4-B751-CE8D-CAC018F5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736-90FF-4477-8D1E-D38F7987D94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2286DC5-B0AE-EC04-2276-6DCDD4D2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1BD3174-DB2F-FC0C-622D-BE573443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048-19A3-41A0-BA07-D12F9B227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2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230EC8-DF77-87F8-3760-76471EA4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F7123C7-E9B3-2DA4-6F3C-C46368C69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0F0A970-4B88-CD16-4BC0-F74C5680C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04C775B-8CD4-DE74-B409-589E88C6B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7E0C585-0AC8-0965-97AF-4FEEF9DE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055162C-E650-26BD-42A4-F8B7529F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736-90FF-4477-8D1E-D38F7987D94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7F2F560-101F-D5CF-DAB4-20D79F395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0E54A0D-3E95-F03D-037C-78FBDFA1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048-19A3-41A0-BA07-D12F9B227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48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00E667-90AE-9B38-5464-00F3E131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3673805-D5D8-0B20-2638-4A1B7268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736-90FF-4477-8D1E-D38F7987D94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999BB90-2FD5-5C38-D105-12922BCA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7A48DDF-4721-F266-A9A9-2D7E5FD0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048-19A3-41A0-BA07-D12F9B227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45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AC86DC2-CAAA-4B7F-CDE1-3FEFAEDF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736-90FF-4477-8D1E-D38F7987D94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A1E2854-3A18-ACA3-B698-6758F01F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8979A69-BE6C-B6C7-D3CD-883B0AEF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048-19A3-41A0-BA07-D12F9B227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9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A8A106-06D1-B5C4-F83D-B90C5F5C4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476120-0BD1-382C-5CD0-50C6ECBA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98779F0-B1B1-61EC-887C-881A7B3B7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1E6CDC3-570D-0741-19D2-97BD015D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736-90FF-4477-8D1E-D38F7987D94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983EF33-A286-FD45-C8D1-CD115834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159AE03-26AE-3A4D-9AE3-CD8F2BDF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048-19A3-41A0-BA07-D12F9B227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54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3CABE7-9B5E-4004-39D2-3B450D8E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70BF57E-20C0-ACB2-C4B6-72DEE1B9A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CA1429-5E9F-7DD9-0C49-D14FA320C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A56974B-4303-43CF-F736-0879E829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736-90FF-4477-8D1E-D38F7987D94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16BC51-4DCC-CA65-E435-F96D2214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47450F5-A499-B68D-3CBF-01320882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048-19A3-41A0-BA07-D12F9B227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91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FEAA6AE-9D82-9CC7-77A4-ED7D405A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5228C8B-253C-818C-3A8E-A8C43CE06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A765A17-5A55-E3EF-50D5-ADA0B7CB7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7D736-90FF-4477-8D1E-D38F7987D942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A16B8AA-247C-0BA1-C8E3-2B639289F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3166652-51D5-8B85-0112-E92D36BA0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8048-19A3-41A0-BA07-D12F9B2270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78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ndesregierung.de/breg-de/themen/krieg-in-der-ukraine/lieferungen-ukraine-205451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97AD83-459F-F003-AA1C-BF6F839AE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es-ES" sz="1800" b="1" cap="all" dirty="0">
                <a:solidFill>
                  <a:srgbClr val="CC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“Europa, un año en guerra”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b="1" cap="all" dirty="0">
                <a:solidFill>
                  <a:srgbClr val="CC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b="1" dirty="0">
                <a:solidFill>
                  <a:srgbClr val="9BBB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b="1" dirty="0">
                <a:solidFill>
                  <a:srgbClr val="CC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 perspectiva desde Alemania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6A47BC2-03F7-F694-237B-1D9118F17B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40385">
              <a:lnSpc>
                <a:spcPct val="150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Mario Kölling,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UNED, Fundación Manuel Giménez Abad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285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C5AA22-4989-6E2A-6F68-B07E7E799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Conclusiones</a:t>
            </a:r>
            <a:r>
              <a:rPr lang="es-ES" dirty="0"/>
              <a:t> </a:t>
            </a:r>
          </a:p>
          <a:p>
            <a:pPr lvl="1"/>
            <a:r>
              <a:rPr lang="es-ES" dirty="0"/>
              <a:t>Perspectivas domésticas: Conflicto sobre Clima, Energía, Política exterior  </a:t>
            </a:r>
          </a:p>
          <a:p>
            <a:pPr lvl="1"/>
            <a:r>
              <a:rPr lang="es-ES" dirty="0"/>
              <a:t>Perspectivas externas: Responsabilidad alemana, no liderazgo alemán </a:t>
            </a:r>
          </a:p>
          <a:p>
            <a:pPr lvl="1"/>
            <a:r>
              <a:rPr lang="es-ES" dirty="0"/>
              <a:t>Nuevo balance entre Valores e Intereses </a:t>
            </a:r>
          </a:p>
          <a:p>
            <a:pPr lvl="1"/>
            <a:r>
              <a:rPr lang="es-ES" dirty="0"/>
              <a:t>Confrontación entre regímenes autoritarios y democracias liberales</a:t>
            </a:r>
          </a:p>
          <a:p>
            <a:pPr marL="45720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3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3E0644-E7B9-67F0-7CBF-11F3C09A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EAA4A33-69C5-5166-B465-DAC78F4A7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Canciller </a:t>
            </a:r>
            <a:r>
              <a:rPr lang="es-ES" dirty="0" err="1"/>
              <a:t>Scholz</a:t>
            </a:r>
            <a:r>
              <a:rPr lang="es-ES" dirty="0"/>
              <a:t>: “</a:t>
            </a:r>
            <a:r>
              <a:rPr lang="es-ES" dirty="0" err="1"/>
              <a:t>Zeitenwende</a:t>
            </a:r>
            <a:r>
              <a:rPr lang="es-ES" dirty="0"/>
              <a:t> en la historia del continente” </a:t>
            </a:r>
          </a:p>
          <a:p>
            <a:pPr lvl="1"/>
            <a:r>
              <a:rPr lang="es-ES" dirty="0"/>
              <a:t>Antecedentes: Crimea, Transformación autoritaria de Rusia</a:t>
            </a:r>
          </a:p>
          <a:p>
            <a:pPr lvl="1"/>
            <a:r>
              <a:rPr lang="es-ES" dirty="0"/>
              <a:t>Herencia histórica: segunda guerra mundial – Glasnost y Perestroika </a:t>
            </a:r>
          </a:p>
          <a:p>
            <a:r>
              <a:rPr lang="es-ES" dirty="0"/>
              <a:t>Coalición tripartita "semáforo" y la “German </a:t>
            </a:r>
            <a:r>
              <a:rPr lang="es-ES" dirty="0" err="1"/>
              <a:t>Angst</a:t>
            </a:r>
            <a:r>
              <a:rPr lang="es-ES" dirty="0"/>
              <a:t>”</a:t>
            </a:r>
          </a:p>
          <a:p>
            <a:r>
              <a:rPr lang="es-ES" dirty="0"/>
              <a:t>Expectativas externas </a:t>
            </a:r>
          </a:p>
          <a:p>
            <a:r>
              <a:rPr lang="es-ES" dirty="0"/>
              <a:t>Impacto social, económico, política de seguridad y exterior 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63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191E114-7DDD-EA1F-F074-A6BE91F9F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sz="2000" dirty="0"/>
          </a:p>
          <a:p>
            <a:r>
              <a:rPr lang="es-ES" sz="2000" dirty="0"/>
              <a:t>Más de 200.000 estudiantes ucranianos matriculados</a:t>
            </a:r>
          </a:p>
          <a:p>
            <a:r>
              <a:rPr lang="de-DE" sz="2000" dirty="0"/>
              <a:t>74 % en </a:t>
            </a:r>
            <a:r>
              <a:rPr lang="de-DE" sz="2000" dirty="0" err="1"/>
              <a:t>alojamientos</a:t>
            </a:r>
            <a:r>
              <a:rPr lang="de-DE" sz="2000" dirty="0"/>
              <a:t> </a:t>
            </a:r>
            <a:r>
              <a:rPr lang="de-DE" sz="2000" dirty="0" err="1"/>
              <a:t>privados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CEF342B-1D70-71E5-3818-B5176BE6D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" t="32296" r="41500" b="28592"/>
          <a:stretch/>
        </p:blipFill>
        <p:spPr>
          <a:xfrm>
            <a:off x="668382" y="1201247"/>
            <a:ext cx="9315727" cy="37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sslandbild">
            <a:extLst>
              <a:ext uri="{FF2B5EF4-FFF2-40B4-BE49-F238E27FC236}">
                <a16:creationId xmlns:a16="http://schemas.microsoft.com/office/drawing/2014/main" xmlns="" id="{E9A84B3A-802F-B6F4-A14E-F5CDB9EDA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 b="5324"/>
          <a:stretch/>
        </p:blipFill>
        <p:spPr bwMode="auto">
          <a:xfrm>
            <a:off x="1358988" y="365125"/>
            <a:ext cx="9785496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A8E64FA-257C-2C87-D6D5-E11463F8D187}"/>
              </a:ext>
            </a:extLst>
          </p:cNvPr>
          <p:cNvSpPr txBox="1"/>
          <p:nvPr/>
        </p:nvSpPr>
        <p:spPr>
          <a:xfrm>
            <a:off x="1358988" y="1367522"/>
            <a:ext cx="37381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Alemania debería reducir las relaciones económicas con Rusia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53F825E-99E2-F286-8845-2B738CD980CB}"/>
              </a:ext>
            </a:extLst>
          </p:cNvPr>
          <p:cNvSpPr txBox="1"/>
          <p:nvPr/>
        </p:nvSpPr>
        <p:spPr>
          <a:xfrm>
            <a:off x="1358988" y="2046754"/>
            <a:ext cx="37381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La política Exterior de Rusia es una amenaza para Alemania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BAF0A70-6FC9-9212-267F-199695FA70CA}"/>
              </a:ext>
            </a:extLst>
          </p:cNvPr>
          <p:cNvSpPr txBox="1"/>
          <p:nvPr/>
        </p:nvSpPr>
        <p:spPr>
          <a:xfrm>
            <a:off x="1358988" y="4647433"/>
            <a:ext cx="37381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La invasión Rusa en la Urania es una amenaza para Alemania</a:t>
            </a:r>
          </a:p>
        </p:txBody>
      </p:sp>
    </p:spTree>
    <p:extLst>
      <p:ext uri="{BB962C8B-B14F-4D97-AF65-F5344CB8AC3E}">
        <p14:creationId xmlns:p14="http://schemas.microsoft.com/office/powerpoint/2010/main" val="7839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ustimmung zur Erhöhung der Verteidigungsausgaben und des Personalumfangs der Bundeswehr">
            <a:extLst>
              <a:ext uri="{FF2B5EF4-FFF2-40B4-BE49-F238E27FC236}">
                <a16:creationId xmlns:a16="http://schemas.microsoft.com/office/drawing/2014/main" xmlns="" id="{8332C7C8-8BF8-203B-580D-BD0A7FE4F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2" b="8000"/>
          <a:stretch/>
        </p:blipFill>
        <p:spPr bwMode="auto">
          <a:xfrm>
            <a:off x="2279832" y="448408"/>
            <a:ext cx="7909197" cy="572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8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FA4C06-C1F3-D42C-0D61-5E2963F0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Impacto económico</a:t>
            </a:r>
          </a:p>
          <a:p>
            <a:pPr lvl="1"/>
            <a:r>
              <a:rPr lang="es-ES" dirty="0"/>
              <a:t>2021: Petróleo, 35%, Gas 55%, Carbón 50%</a:t>
            </a:r>
          </a:p>
        </p:txBody>
      </p:sp>
      <p:pic>
        <p:nvPicPr>
          <p:cNvPr id="1028" name="Picture 4" descr="El polémico gasoducto Nord Stream 2 que va de Rusia a Alemania (y qué papel  puede jugar en la crisis energética de Europa) - BBC News Mundo">
            <a:extLst>
              <a:ext uri="{FF2B5EF4-FFF2-40B4-BE49-F238E27FC236}">
                <a16:creationId xmlns:a16="http://schemas.microsoft.com/office/drawing/2014/main" xmlns="" id="{68175B6A-2B48-7F9D-F7EC-0C0463CC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40" y="271145"/>
            <a:ext cx="4505960" cy="41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AFBE6B-B7A2-5756-3FB5-17BB00C58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3" t="29926" r="39083" b="18667"/>
          <a:stretch/>
        </p:blipFill>
        <p:spPr>
          <a:xfrm>
            <a:off x="99423" y="2967355"/>
            <a:ext cx="6929120" cy="35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7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8F0ED6-6A47-0841-3593-E196CFF9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7D7D477-D198-58A5-5889-FFC1FF3C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Impacto económico</a:t>
            </a:r>
          </a:p>
          <a:p>
            <a:pPr lvl="1"/>
            <a:r>
              <a:rPr lang="es-ES" dirty="0"/>
              <a:t>“</a:t>
            </a:r>
            <a:r>
              <a:rPr lang="es-ES" dirty="0" err="1"/>
              <a:t>Wandel</a:t>
            </a:r>
            <a:r>
              <a:rPr lang="es-ES" dirty="0"/>
              <a:t> </a:t>
            </a:r>
            <a:r>
              <a:rPr lang="es-ES" dirty="0" err="1"/>
              <a:t>durch</a:t>
            </a:r>
            <a:r>
              <a:rPr lang="es-ES" dirty="0"/>
              <a:t> </a:t>
            </a:r>
            <a:r>
              <a:rPr lang="es-ES" dirty="0" err="1"/>
              <a:t>Handel</a:t>
            </a:r>
            <a:r>
              <a:rPr lang="es-ES" dirty="0"/>
              <a:t>” ("cambio mediante el comercio") </a:t>
            </a:r>
          </a:p>
          <a:p>
            <a:pPr lvl="1"/>
            <a:r>
              <a:rPr lang="es-ES" dirty="0"/>
              <a:t>Nuevos suministros energéticos </a:t>
            </a:r>
          </a:p>
          <a:p>
            <a:pPr lvl="2"/>
            <a:r>
              <a:rPr lang="es-ES" dirty="0"/>
              <a:t>Nueva dependencia </a:t>
            </a:r>
          </a:p>
          <a:p>
            <a:pPr lvl="2"/>
            <a:r>
              <a:rPr lang="es-ES" dirty="0"/>
              <a:t>Relaciones económicas con sistemas autoritarios</a:t>
            </a:r>
          </a:p>
          <a:p>
            <a:pPr lvl="2"/>
            <a:r>
              <a:rPr lang="es-ES" dirty="0"/>
              <a:t>Incremento del precios del gas</a:t>
            </a:r>
          </a:p>
          <a:p>
            <a:pPr lvl="2"/>
            <a:r>
              <a:rPr lang="es-ES" dirty="0"/>
              <a:t>Inversiones en combustibles fósiles</a:t>
            </a:r>
          </a:p>
          <a:p>
            <a:pPr lvl="1"/>
            <a:r>
              <a:rPr lang="es-ES" dirty="0"/>
              <a:t>Cambios en la transición energética: Mantenimiento de centros nucleares, y de carbón  </a:t>
            </a:r>
          </a:p>
        </p:txBody>
      </p:sp>
    </p:spTree>
    <p:extLst>
      <p:ext uri="{BB962C8B-B14F-4D97-AF65-F5344CB8AC3E}">
        <p14:creationId xmlns:p14="http://schemas.microsoft.com/office/powerpoint/2010/main" val="472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75F1D5-3C97-F41B-74DE-CD85AB44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07B4E71-116E-B495-FF55-2C3E98630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/>
              <a:t>Impacto en la política de seguridad y defensa </a:t>
            </a:r>
          </a:p>
          <a:p>
            <a:pPr lvl="1"/>
            <a:r>
              <a:rPr lang="es-ES" dirty="0"/>
              <a:t>Dependencia de EEUU</a:t>
            </a:r>
          </a:p>
          <a:p>
            <a:pPr lvl="1"/>
            <a:r>
              <a:rPr lang="es-ES" dirty="0"/>
              <a:t>Fondo especial de 100.000 millones de euros para modernizar </a:t>
            </a:r>
            <a:r>
              <a:rPr lang="es-ES" dirty="0" err="1"/>
              <a:t>Bundeswehr</a:t>
            </a:r>
            <a:endParaRPr lang="es-ES" dirty="0"/>
          </a:p>
          <a:p>
            <a:pPr lvl="1"/>
            <a:r>
              <a:rPr lang="es-ES" dirty="0"/>
              <a:t>De 5000 cascos (01/2022) a 14 Tanques </a:t>
            </a:r>
            <a:r>
              <a:rPr lang="es-ES" dirty="0" err="1"/>
              <a:t>Leopard</a:t>
            </a:r>
            <a:r>
              <a:rPr lang="es-ES" dirty="0"/>
              <a:t> (01/2023) </a:t>
            </a:r>
          </a:p>
          <a:p>
            <a:pPr lvl="3"/>
            <a:r>
              <a:rPr lang="es-ES" dirty="0"/>
              <a:t>sistema de defensa antiaérea Iris  </a:t>
            </a:r>
          </a:p>
          <a:p>
            <a:pPr lvl="3"/>
            <a:r>
              <a:rPr lang="es-ES" dirty="0"/>
              <a:t>lanzacohetes Mars II.</a:t>
            </a:r>
          </a:p>
          <a:p>
            <a:pPr lvl="3"/>
            <a:r>
              <a:rPr lang="es-ES" dirty="0"/>
              <a:t>Tanques antiaéreos tipo </a:t>
            </a:r>
            <a:r>
              <a:rPr lang="es-ES" dirty="0" err="1"/>
              <a:t>Gepard</a:t>
            </a:r>
            <a:endParaRPr lang="es-ES" dirty="0"/>
          </a:p>
          <a:p>
            <a:pPr lvl="3"/>
            <a:r>
              <a:rPr lang="es-ES" dirty="0"/>
              <a:t>Vehículos blindados de transporte</a:t>
            </a:r>
          </a:p>
          <a:p>
            <a:pPr lvl="3"/>
            <a:r>
              <a:rPr lang="es-ES" dirty="0">
                <a:hlinkClick r:id="rId2"/>
              </a:rPr>
              <a:t>……. </a:t>
            </a:r>
            <a:endParaRPr lang="es-ES" dirty="0"/>
          </a:p>
          <a:p>
            <a:pPr lvl="2"/>
            <a:r>
              <a:rPr lang="es-ES" dirty="0"/>
              <a:t>Debate entre los socios de la coalición </a:t>
            </a:r>
          </a:p>
          <a:p>
            <a:pPr lvl="2"/>
            <a:r>
              <a:rPr lang="es-ES" dirty="0"/>
              <a:t>Rechazo de iniciativas unilaterales </a:t>
            </a:r>
          </a:p>
          <a:p>
            <a:pPr lvl="2"/>
            <a:r>
              <a:rPr lang="es-ES" dirty="0"/>
              <a:t>Presión de aliados </a:t>
            </a:r>
          </a:p>
          <a:p>
            <a:pPr lvl="2"/>
            <a:r>
              <a:rPr lang="es-ES" dirty="0"/>
              <a:t>Cambio en el desarrollo de la invasión </a:t>
            </a:r>
          </a:p>
          <a:p>
            <a:pPr lvl="2"/>
            <a:r>
              <a:rPr lang="es-ES" dirty="0"/>
              <a:t>Bucha </a:t>
            </a:r>
          </a:p>
          <a:p>
            <a:pPr lvl="2"/>
            <a:r>
              <a:rPr lang="es-ES" dirty="0"/>
              <a:t>Limitación de capacidad  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26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6CAFB-36C1-FC6E-3130-5575A503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14EA71D-2733-ADA4-6DDC-70614B91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Impacto en la política exterior  </a:t>
            </a:r>
          </a:p>
          <a:p>
            <a:pPr lvl="1"/>
            <a:r>
              <a:rPr lang="es-ES" dirty="0"/>
              <a:t>Política exterior basada en valores e intereses </a:t>
            </a:r>
          </a:p>
          <a:p>
            <a:pPr lvl="1"/>
            <a:r>
              <a:rPr lang="es-ES" dirty="0"/>
              <a:t>“nuevo” Multilateralismo - basado en valores </a:t>
            </a:r>
          </a:p>
          <a:p>
            <a:pPr lvl="2"/>
            <a:r>
              <a:rPr lang="es-ES" dirty="0"/>
              <a:t>Refuerzo actividad económica y diplomática hacia los países del sur global, Brasil, India … </a:t>
            </a:r>
          </a:p>
          <a:p>
            <a:pPr lvl="2"/>
            <a:r>
              <a:rPr lang="es-ES" dirty="0"/>
              <a:t>Club internacional del clima</a:t>
            </a:r>
          </a:p>
          <a:p>
            <a:pPr lvl="2"/>
            <a:r>
              <a:rPr lang="es-ES" dirty="0"/>
              <a:t>Compromiso a la cooperación al desarrollo</a:t>
            </a:r>
          </a:p>
          <a:p>
            <a:pPr lvl="1"/>
            <a:r>
              <a:rPr lang="es-ES" dirty="0"/>
              <a:t>Relación con China  </a:t>
            </a:r>
          </a:p>
          <a:p>
            <a:pPr lvl="1"/>
            <a:r>
              <a:rPr lang="es-ES" dirty="0"/>
              <a:t>Corte Penal Internacional (CPI)</a:t>
            </a:r>
          </a:p>
        </p:txBody>
      </p:sp>
    </p:spTree>
    <p:extLst>
      <p:ext uri="{BB962C8B-B14F-4D97-AF65-F5344CB8AC3E}">
        <p14:creationId xmlns:p14="http://schemas.microsoft.com/office/powerpoint/2010/main" val="3284267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332</Words>
  <Application>Microsoft Office PowerPoint</Application>
  <PresentationFormat>Personalizado</PresentationFormat>
  <Paragraphs>59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“Europa, un año en guerra”      Una perspectiva desde Alemania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KOLLING</dc:creator>
  <cp:lastModifiedBy>Elena Martín Espíldora</cp:lastModifiedBy>
  <cp:revision>25</cp:revision>
  <dcterms:created xsi:type="dcterms:W3CDTF">2023-03-20T11:49:11Z</dcterms:created>
  <dcterms:modified xsi:type="dcterms:W3CDTF">2023-04-21T08:24:20Z</dcterms:modified>
</cp:coreProperties>
</file>